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r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r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3B8E03-F2A9-3DC4-3C50-B76B33D0E5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كيف نكتسب عادات جديدة </a:t>
            </a:r>
            <a:endParaRPr lang="ar-AE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AC8705BD-7093-D311-A531-E1895A017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842" y="3429000"/>
            <a:ext cx="1785011" cy="1785011"/>
          </a:xfrm>
          <a:prstGeom prst="rect">
            <a:avLst/>
          </a:prstGeom>
        </p:spPr>
      </p:pic>
      <p:pic>
        <p:nvPicPr>
          <p:cNvPr id="5" name="صورة 5">
            <a:extLst>
              <a:ext uri="{FF2B5EF4-FFF2-40B4-BE49-F238E27FC236}">
                <a16:creationId xmlns:a16="http://schemas.microsoft.com/office/drawing/2014/main" id="{1B985503-14E6-3D1C-F524-9F49C4524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392" y="3386663"/>
            <a:ext cx="1785011" cy="178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48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901753-7A49-82C8-E99F-55ED8B5F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القوانين الأربعة لتغيير السلوك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77EFFF-CD20-97C4-E04A-F7D38C5E3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926080"/>
            <a:ext cx="10058400" cy="393192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ar-SA" dirty="0"/>
              <a:t>كافئ نفسك.</a:t>
            </a:r>
          </a:p>
          <a:p>
            <a:pPr marL="342900" indent="-342900">
              <a:buFont typeface="+mj-lt"/>
              <a:buAutoNum type="arabicPeriod"/>
            </a:pPr>
            <a:endParaRPr lang="ar-SA" dirty="0"/>
          </a:p>
          <a:p>
            <a:pPr marL="342900" indent="-342900">
              <a:buFont typeface="+mj-lt"/>
              <a:buAutoNum type="arabicPeriod"/>
            </a:pPr>
            <a:endParaRPr lang="ar-SA" dirty="0"/>
          </a:p>
          <a:p>
            <a:pPr marL="342900" indent="-342900">
              <a:buFont typeface="+mj-lt"/>
              <a:buAutoNum type="arabicPeriod"/>
            </a:pPr>
            <a:r>
              <a:rPr lang="ar-SA" dirty="0"/>
              <a:t>تتبع العادات: دون ما تقوم به عن طريق استخدام </a:t>
            </a:r>
            <a:r>
              <a:rPr lang="ar-SA" dirty="0" err="1"/>
              <a:t>to</a:t>
            </a:r>
            <a:r>
              <a:rPr lang="ar-SA" dirty="0"/>
              <a:t> </a:t>
            </a:r>
            <a:r>
              <a:rPr lang="ar-SA" dirty="0" err="1"/>
              <a:t>do</a:t>
            </a:r>
            <a:r>
              <a:rPr lang="ar-SA" dirty="0"/>
              <a:t> </a:t>
            </a:r>
            <a:r>
              <a:rPr lang="ar-SA" dirty="0" err="1"/>
              <a:t>list</a:t>
            </a:r>
            <a:r>
              <a:rPr lang="ar-SA" dirty="0"/>
              <a:t> </a:t>
            </a:r>
            <a:endParaRPr lang="ar-AE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7A416CF-E502-E4C0-5B70-BBB5922A566B}"/>
              </a:ext>
            </a:extLst>
          </p:cNvPr>
          <p:cNvSpPr txBox="1"/>
          <p:nvPr/>
        </p:nvSpPr>
        <p:spPr>
          <a:xfrm>
            <a:off x="4977617" y="1950206"/>
            <a:ext cx="6147583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القانون الرابع: أجعل العادة مرضية</a:t>
            </a:r>
            <a:endParaRPr lang="ar-AE" sz="3200" dirty="0"/>
          </a:p>
        </p:txBody>
      </p:sp>
    </p:spTree>
    <p:extLst>
      <p:ext uri="{BB962C8B-B14F-4D97-AF65-F5344CB8AC3E}">
        <p14:creationId xmlns:p14="http://schemas.microsoft.com/office/powerpoint/2010/main" val="203046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3DD482-1F0C-DD09-6F54-28E58F3E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شكرا على مشاركتكم وتفاعلكم والتزامكم بأداب الحوار.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35595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46CAD9-4429-FDFB-5F2B-7F30B098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242" y="13283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ar-SA" sz="6700" dirty="0"/>
              <a:t>المحور الأول:</a:t>
            </a:r>
            <a:br>
              <a:rPr lang="ar-SA" dirty="0"/>
            </a:br>
            <a:br>
              <a:rPr lang="ar-SA" dirty="0"/>
            </a:br>
            <a:endParaRPr lang="ar-AE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C5678D8-E279-8CE6-BB37-EFBE9E37D843}"/>
              </a:ext>
            </a:extLst>
          </p:cNvPr>
          <p:cNvSpPr txBox="1"/>
          <p:nvPr/>
        </p:nvSpPr>
        <p:spPr>
          <a:xfrm>
            <a:off x="3970812" y="2014194"/>
            <a:ext cx="665723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5400" dirty="0"/>
              <a:t>ماذا نعني بالعادة اليومية؟؟</a:t>
            </a:r>
            <a:endParaRPr lang="ar-AE" sz="5400" dirty="0"/>
          </a:p>
        </p:txBody>
      </p:sp>
      <p:pic>
        <p:nvPicPr>
          <p:cNvPr id="3" name="صورة 4">
            <a:extLst>
              <a:ext uri="{FF2B5EF4-FFF2-40B4-BE49-F238E27FC236}">
                <a16:creationId xmlns:a16="http://schemas.microsoft.com/office/drawing/2014/main" id="{A13408D6-A6CE-F822-7711-37606A69B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52" y="224734"/>
            <a:ext cx="4731575" cy="653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7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7FDDC5-2589-AF1B-A9A4-A0018159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معنى العادة اليومية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CB13CE-4800-7504-4C46-B6D4C2C0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ar-AE" sz="2400" b="1" dirty="0">
                <a:effectLst/>
              </a:rPr>
              <a:t>حسب المجلة الأمريكية لعلم النفس تعرف العادة بأنها: </a:t>
            </a:r>
            <a:r>
              <a:rPr lang="ar-AE" sz="2400" dirty="0">
                <a:effectLst/>
              </a:rPr>
              <a:t>هي طريقة ثابتة إلى حد ما في التفكير أو الرغبة، المكتسبة من خلال التكرار السابق لعمليات عقلية ما.</a:t>
            </a:r>
            <a:br>
              <a:rPr lang="ar-AE" sz="2400" dirty="0"/>
            </a:br>
            <a:r>
              <a:rPr lang="ar-AE" sz="2400" b="1" dirty="0">
                <a:effectLst/>
              </a:rPr>
              <a:t>لذا فأن العادة</a:t>
            </a:r>
            <a:r>
              <a:rPr lang="ar-AE" sz="2400" dirty="0">
                <a:effectLst/>
              </a:rPr>
              <a:t> روتين سلوكي يتكرر بانتظام ويميل إلى الحدوث دون وعي.</a:t>
            </a:r>
            <a:endParaRPr lang="ar-SA" sz="2400" dirty="0">
              <a:effectLst/>
            </a:endParaRPr>
          </a:p>
          <a:p>
            <a:r>
              <a:rPr lang="ar-SA" sz="2400" dirty="0"/>
              <a:t>تبنى العادة على أربع مراحل التالية: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/>
              <a:t> الإشارة.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/>
              <a:t>الرغبة.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/>
              <a:t>الاستجابة.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/>
              <a:t>المكافأة.</a:t>
            </a:r>
          </a:p>
          <a:p>
            <a:pPr marL="457200" indent="-457200">
              <a:buFont typeface="+mj-lt"/>
              <a:buAutoNum type="arabicPeriod"/>
            </a:pPr>
            <a:endParaRPr lang="ar-SA" sz="2400" dirty="0"/>
          </a:p>
          <a:p>
            <a:pPr marL="457200" indent="-457200">
              <a:buFont typeface="+mj-lt"/>
              <a:buAutoNum type="arabicPeriod"/>
            </a:pPr>
            <a:endParaRPr lang="ar-AE" sz="2400" dirty="0"/>
          </a:p>
        </p:txBody>
      </p:sp>
    </p:spTree>
    <p:extLst>
      <p:ext uri="{BB962C8B-B14F-4D97-AF65-F5344CB8AC3E}">
        <p14:creationId xmlns:p14="http://schemas.microsoft.com/office/powerpoint/2010/main" val="364836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DD2A99-878A-9829-F9F9-9449E754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/>
              <a:t>المحور الثاني:</a:t>
            </a:r>
            <a:endParaRPr lang="ar-AE" sz="54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F1C39D5-E3A8-9522-6E7D-7E428CCC2DBD}"/>
              </a:ext>
            </a:extLst>
          </p:cNvPr>
          <p:cNvSpPr txBox="1"/>
          <p:nvPr/>
        </p:nvSpPr>
        <p:spPr>
          <a:xfrm>
            <a:off x="4119253" y="2044570"/>
            <a:ext cx="6642759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5400" dirty="0"/>
              <a:t>لماذا يجب أن نكتسب عادات حديدة؟</a:t>
            </a:r>
            <a:endParaRPr lang="ar-AE" sz="5400" dirty="0"/>
          </a:p>
        </p:txBody>
      </p:sp>
      <p:pic>
        <p:nvPicPr>
          <p:cNvPr id="6" name="صورة 6">
            <a:extLst>
              <a:ext uri="{FF2B5EF4-FFF2-40B4-BE49-F238E27FC236}">
                <a16:creationId xmlns:a16="http://schemas.microsoft.com/office/drawing/2014/main" id="{4FEC88BC-8FB3-C96A-8A36-C2EEDC1CC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54" y="205135"/>
            <a:ext cx="4313433" cy="645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7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406A1727-7025-994F-42EC-8CC640DB004F}"/>
              </a:ext>
            </a:extLst>
          </p:cNvPr>
          <p:cNvSpPr/>
          <p:nvPr/>
        </p:nvSpPr>
        <p:spPr>
          <a:xfrm rot="10800000" flipV="1">
            <a:off x="7867402" y="538101"/>
            <a:ext cx="3729593" cy="1354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/>
              <a:t>اسباب التي تدفعنا للالتزام بالعادات </a:t>
            </a:r>
            <a:endParaRPr lang="ar-AE" sz="2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65C53737-1E7F-339B-BC3C-B1F60A0A72FF}"/>
              </a:ext>
            </a:extLst>
          </p:cNvPr>
          <p:cNvSpPr/>
          <p:nvPr/>
        </p:nvSpPr>
        <p:spPr>
          <a:xfrm>
            <a:off x="6115976" y="2284515"/>
            <a:ext cx="3569835" cy="85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 dirty="0">
                <a:effectLst/>
              </a:rPr>
              <a:t>مساعدتك على تحسين صحتك الجسدية والنفسية</a:t>
            </a:r>
            <a:endParaRPr lang="ar-AE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E1A0FD4F-B0AC-28BB-3A01-697BF9467582}"/>
              </a:ext>
            </a:extLst>
          </p:cNvPr>
          <p:cNvSpPr/>
          <p:nvPr/>
        </p:nvSpPr>
        <p:spPr>
          <a:xfrm>
            <a:off x="4902652" y="3429000"/>
            <a:ext cx="3391519" cy="85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 dirty="0">
                <a:effectLst/>
              </a:rPr>
              <a:t>بناء ثقتك بنفس</a:t>
            </a:r>
            <a:r>
              <a:rPr lang="ar-SA" b="1" dirty="0">
                <a:effectLst/>
              </a:rPr>
              <a:t>ك</a:t>
            </a:r>
            <a:endParaRPr lang="ar-AE" dirty="0"/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96ED81BD-2281-744E-10E2-AF640D272ABF}"/>
              </a:ext>
            </a:extLst>
          </p:cNvPr>
          <p:cNvSpPr/>
          <p:nvPr/>
        </p:nvSpPr>
        <p:spPr>
          <a:xfrm>
            <a:off x="3372469" y="4573485"/>
            <a:ext cx="3502850" cy="85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 dirty="0">
                <a:effectLst/>
              </a:rPr>
              <a:t>الوصول إلى الأهداف بسرعة أكبر</a:t>
            </a:r>
            <a:endParaRPr lang="ar-AE" dirty="0"/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4BD4409F-CFBC-E0DE-F19A-48A1ECEB22F1}"/>
              </a:ext>
            </a:extLst>
          </p:cNvPr>
          <p:cNvSpPr/>
          <p:nvPr/>
        </p:nvSpPr>
        <p:spPr>
          <a:xfrm>
            <a:off x="1621044" y="5717970"/>
            <a:ext cx="3502850" cy="85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>
                <a:effectLst/>
              </a:rPr>
              <a:t>تقلل التوتر وتكافح الإجهاد المزمن</a:t>
            </a:r>
            <a:endParaRPr lang="ar-AE"/>
          </a:p>
        </p:txBody>
      </p:sp>
      <p:cxnSp>
        <p:nvCxnSpPr>
          <p:cNvPr id="21" name="رابط كسهم مستقيم 20">
            <a:extLst>
              <a:ext uri="{FF2B5EF4-FFF2-40B4-BE49-F238E27FC236}">
                <a16:creationId xmlns:a16="http://schemas.microsoft.com/office/drawing/2014/main" id="{B587E921-3DB5-7ECD-8302-ECEE994EF060}"/>
              </a:ext>
            </a:extLst>
          </p:cNvPr>
          <p:cNvCxnSpPr>
            <a:cxnSpLocks/>
          </p:cNvCxnSpPr>
          <p:nvPr/>
        </p:nvCxnSpPr>
        <p:spPr>
          <a:xfrm>
            <a:off x="10817679" y="1589245"/>
            <a:ext cx="0" cy="455809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>
            <a:extLst>
              <a:ext uri="{FF2B5EF4-FFF2-40B4-BE49-F238E27FC236}">
                <a16:creationId xmlns:a16="http://schemas.microsoft.com/office/drawing/2014/main" id="{11FF696F-7DA7-D0B3-75F3-9DE29917FA46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5123894" y="6147337"/>
            <a:ext cx="56937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كسهم مستقيم 52">
            <a:extLst>
              <a:ext uri="{FF2B5EF4-FFF2-40B4-BE49-F238E27FC236}">
                <a16:creationId xmlns:a16="http://schemas.microsoft.com/office/drawing/2014/main" id="{214E8CDF-9FA4-81B3-7662-5E9A63794EEC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6875319" y="5002852"/>
            <a:ext cx="39423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>
            <a:extLst>
              <a:ext uri="{FF2B5EF4-FFF2-40B4-BE49-F238E27FC236}">
                <a16:creationId xmlns:a16="http://schemas.microsoft.com/office/drawing/2014/main" id="{15657940-EC61-FAFE-72C7-1D44C37C16EC}"/>
              </a:ext>
            </a:extLst>
          </p:cNvPr>
          <p:cNvCxnSpPr>
            <a:cxnSpLocks/>
          </p:cNvCxnSpPr>
          <p:nvPr/>
        </p:nvCxnSpPr>
        <p:spPr>
          <a:xfrm flipH="1">
            <a:off x="8299120" y="3876921"/>
            <a:ext cx="25185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65">
            <a:extLst>
              <a:ext uri="{FF2B5EF4-FFF2-40B4-BE49-F238E27FC236}">
                <a16:creationId xmlns:a16="http://schemas.microsoft.com/office/drawing/2014/main" id="{6CEFE464-0BA8-3A70-CC90-E3D99F24DF2F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9685811" y="2713882"/>
            <a:ext cx="11318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04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3EFB48-ABE5-E699-CDC3-F1377A2D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/>
              <a:t>المحور الثالث:</a:t>
            </a:r>
            <a:endParaRPr lang="ar-AE" sz="54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30E716B-7985-32A3-7930-568CBD3CDD9C}"/>
              </a:ext>
            </a:extLst>
          </p:cNvPr>
          <p:cNvSpPr txBox="1"/>
          <p:nvPr/>
        </p:nvSpPr>
        <p:spPr>
          <a:xfrm>
            <a:off x="5510893" y="1865753"/>
            <a:ext cx="5280314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5400" dirty="0"/>
              <a:t>شاركنا تجربتك بمحاولة الالتزام بعادة وكيف كانت فعالية الطريقة التي استعملتها؟</a:t>
            </a:r>
            <a:endParaRPr lang="ar-AE" sz="5400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D5C761EA-8025-CD83-EB7F-E61E9F7C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95" y="123089"/>
            <a:ext cx="5515050" cy="659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2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531896-EE2A-EBC5-9EF3-D4A3B048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القوانين الأربعة لتغيير السلوك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68FD9A-2900-17E8-2643-81D63FE4C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953324"/>
            <a:ext cx="10058400" cy="378096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400" dirty="0"/>
              <a:t>دون كل شيء تفعله خلال يومك.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حدد المكان والزمان.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جمع العادات.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تصميم البيئة المناسبة.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0AA7E91-E634-1E2B-1B8F-9989306176E0}"/>
              </a:ext>
            </a:extLst>
          </p:cNvPr>
          <p:cNvSpPr txBox="1"/>
          <p:nvPr/>
        </p:nvSpPr>
        <p:spPr>
          <a:xfrm rot="10800000" flipV="1">
            <a:off x="5131871" y="2014194"/>
            <a:ext cx="5993329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القانون الأول: أجعل العادة واضحة </a:t>
            </a:r>
            <a:endParaRPr lang="ar-AE" sz="3200" dirty="0"/>
          </a:p>
        </p:txBody>
      </p:sp>
    </p:spTree>
    <p:extLst>
      <p:ext uri="{BB962C8B-B14F-4D97-AF65-F5344CB8AC3E}">
        <p14:creationId xmlns:p14="http://schemas.microsoft.com/office/powerpoint/2010/main" val="300730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5CC83A-AFD6-19EE-88FB-06E9163A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القوانين الأربعة لتغيير السلوك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3DE303-AEF0-7571-7F51-3A7ED91D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86" y="2697040"/>
            <a:ext cx="10058400" cy="393192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400" dirty="0"/>
              <a:t>تجميع الإغراءات: فعل شيء تحبه مع شيء أخر صعب عليك ممارسته.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تأثير الصحبة أو المجموعة.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أفهم دوافعك.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العادات الصعبة: حتى تستطيع اكتساب العادات الصعبة تحتاج الى ربط هذه العادات بتجربة إيجابية</a:t>
            </a:r>
            <a:endParaRPr lang="ar-AE" sz="24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335E5D5-84A6-5796-AF06-7E158A327AB8}"/>
              </a:ext>
            </a:extLst>
          </p:cNvPr>
          <p:cNvSpPr txBox="1"/>
          <p:nvPr/>
        </p:nvSpPr>
        <p:spPr>
          <a:xfrm>
            <a:off x="5057651" y="2014194"/>
            <a:ext cx="606754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القانون الثاني: أجعل العادة جذابة</a:t>
            </a:r>
            <a:endParaRPr lang="ar-AE" sz="3200" dirty="0"/>
          </a:p>
        </p:txBody>
      </p:sp>
    </p:spTree>
    <p:extLst>
      <p:ext uri="{BB962C8B-B14F-4D97-AF65-F5344CB8AC3E}">
        <p14:creationId xmlns:p14="http://schemas.microsoft.com/office/powerpoint/2010/main" val="7924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A082C6-CDC6-7651-12CE-0375F1DC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القوانين الأربعة لتغيير السلوك</a:t>
            </a:r>
            <a:endParaRPr lang="ar-AE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687EB3-C565-F932-A055-299AECC1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77847"/>
            <a:ext cx="10058400" cy="393192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400" dirty="0"/>
              <a:t>قانون المجهود الاقل.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تهيئة البيئة لممارسة العادة بسهولة.</a:t>
            </a:r>
          </a:p>
          <a:p>
            <a:pPr marL="342900" indent="-342900">
              <a:buFont typeface="+mj-lt"/>
              <a:buAutoNum type="arabicPeriod"/>
            </a:pPr>
            <a:endParaRPr lang="ar-SA" sz="2400" dirty="0"/>
          </a:p>
          <a:p>
            <a:pPr marL="342900" indent="-342900">
              <a:buFont typeface="+mj-lt"/>
              <a:buAutoNum type="arabicPeriod"/>
            </a:pPr>
            <a:r>
              <a:rPr lang="ar-SA" sz="2400" dirty="0"/>
              <a:t>استخدام قانون الدقيقتين.</a:t>
            </a:r>
            <a:endParaRPr lang="ar-AE" sz="24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4FF6A72-75FF-6BD2-0478-8A5663462DB5}"/>
              </a:ext>
            </a:extLst>
          </p:cNvPr>
          <p:cNvSpPr txBox="1"/>
          <p:nvPr/>
        </p:nvSpPr>
        <p:spPr>
          <a:xfrm flipV="1">
            <a:off x="5180981" y="-909205"/>
            <a:ext cx="4653272" cy="3427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E37B950-D5B7-38BE-3AB1-AB1F5DED2D75}"/>
              </a:ext>
            </a:extLst>
          </p:cNvPr>
          <p:cNvSpPr txBox="1"/>
          <p:nvPr/>
        </p:nvSpPr>
        <p:spPr>
          <a:xfrm>
            <a:off x="4675909" y="1912409"/>
            <a:ext cx="644929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القانون الثالث: أجعل العادة سهلة</a:t>
            </a:r>
            <a:endParaRPr lang="ar-AE" sz="3200" dirty="0"/>
          </a:p>
        </p:txBody>
      </p:sp>
    </p:spTree>
    <p:extLst>
      <p:ext uri="{BB962C8B-B14F-4D97-AF65-F5344CB8AC3E}">
        <p14:creationId xmlns:p14="http://schemas.microsoft.com/office/powerpoint/2010/main" val="2098937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فقاعات</vt:lpstr>
      <vt:lpstr>كيف نكتسب عادات جديدة </vt:lpstr>
      <vt:lpstr>المحور الأول:  </vt:lpstr>
      <vt:lpstr>معنى العادة اليومية</vt:lpstr>
      <vt:lpstr>المحور الثاني:</vt:lpstr>
      <vt:lpstr>عرض تقديمي في PowerPoint</vt:lpstr>
      <vt:lpstr>المحور الثالث:</vt:lpstr>
      <vt:lpstr>القوانين الأربعة لتغيير السلوك</vt:lpstr>
      <vt:lpstr>القوانين الأربعة لتغيير السلوك</vt:lpstr>
      <vt:lpstr>القوانين الأربعة لتغيير السلوك</vt:lpstr>
      <vt:lpstr>القوانين الأربعة لتغيير السلوك</vt:lpstr>
      <vt:lpstr>شكرا على مشاركتكم وتفاعلكم والتزامكم بأداب الحوار.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نكتسب عادات جديدة </dc:title>
  <dc:creator>ghadeerabusnina@gmail.com</dc:creator>
  <cp:lastModifiedBy>ghadeerabusnina@gmail.com</cp:lastModifiedBy>
  <cp:revision>6</cp:revision>
  <dcterms:created xsi:type="dcterms:W3CDTF">2023-02-07T12:48:13Z</dcterms:created>
  <dcterms:modified xsi:type="dcterms:W3CDTF">2023-02-07T16:04:16Z</dcterms:modified>
</cp:coreProperties>
</file>